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98" r:id="rId3"/>
    <p:sldId id="331" r:id="rId4"/>
    <p:sldId id="332" r:id="rId5"/>
    <p:sldId id="333" r:id="rId6"/>
    <p:sldId id="334" r:id="rId7"/>
    <p:sldId id="335" r:id="rId8"/>
    <p:sldId id="336" r:id="rId9"/>
    <p:sldId id="337" r:id="rId10"/>
    <p:sldId id="33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A4E6"/>
    <a:srgbClr val="CC00FF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9502" autoAdjust="0"/>
  </p:normalViewPr>
  <p:slideViewPr>
    <p:cSldViewPr snapToGrid="0">
      <p:cViewPr>
        <p:scale>
          <a:sx n="71" d="100"/>
          <a:sy n="71" d="100"/>
        </p:scale>
        <p:origin x="-660" y="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B42BFF-424F-4734-BDF5-6A4BC413651A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E5D93-377C-4C31-92BF-7F7CED4715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82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E5D93-377C-4C31-92BF-7F7CED47154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078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9067" y="1020431"/>
            <a:ext cx="10993549" cy="147501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IT Project Management</a:t>
            </a:r>
            <a:r>
              <a:rPr lang="en-GB" sz="4000" dirty="0"/>
              <a:t/>
            </a:r>
            <a:br>
              <a:rPr lang="en-GB" sz="4000" dirty="0"/>
            </a:br>
            <a:endParaRPr lang="en-US" sz="3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0221" y="3599543"/>
            <a:ext cx="2891243" cy="1538057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Student’s Name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698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009" y="-505409"/>
            <a:ext cx="7704667" cy="1981200"/>
          </a:xfrm>
        </p:spPr>
        <p:txBody>
          <a:bodyPr/>
          <a:lstStyle/>
          <a:p>
            <a:pPr algn="ctr"/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8830" y="1878126"/>
            <a:ext cx="6342742" cy="4840514"/>
          </a:xfrm>
          <a:solidFill>
            <a:srgbClr val="FFC000"/>
          </a:solidFill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</a:pPr>
            <a:r>
              <a:rPr lang="en-US" dirty="0"/>
              <a:t>T</a:t>
            </a:r>
            <a:r>
              <a:rPr lang="en-US" dirty="0" smtClean="0"/>
              <a:t>echnological </a:t>
            </a:r>
            <a:r>
              <a:rPr lang="en-US" dirty="0"/>
              <a:t>advancement has brought more positive impacts in </a:t>
            </a:r>
            <a:r>
              <a:rPr lang="en-US" dirty="0" smtClean="0"/>
              <a:t>society.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T</a:t>
            </a:r>
            <a:r>
              <a:rPr lang="en-US" dirty="0" smtClean="0"/>
              <a:t>echnical </a:t>
            </a:r>
            <a:r>
              <a:rPr lang="en-US" dirty="0"/>
              <a:t>skills </a:t>
            </a:r>
            <a:r>
              <a:rPr lang="en-US" dirty="0" smtClean="0"/>
              <a:t>promotes projects’ success (</a:t>
            </a:r>
            <a:r>
              <a:rPr lang="en-US" dirty="0" err="1" smtClean="0"/>
              <a:t>Demirkesen</a:t>
            </a:r>
            <a:r>
              <a:rPr lang="en-US" dirty="0" smtClean="0"/>
              <a:t> </a:t>
            </a:r>
            <a:r>
              <a:rPr lang="en-US" dirty="0"/>
              <a:t>&amp; </a:t>
            </a:r>
            <a:r>
              <a:rPr lang="en-US" dirty="0" err="1" smtClean="0"/>
              <a:t>Ozorhon</a:t>
            </a:r>
            <a:r>
              <a:rPr lang="en-US" dirty="0" smtClean="0"/>
              <a:t>, 2017).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A successful project  is in line with </a:t>
            </a:r>
            <a:r>
              <a:rPr lang="en-US" dirty="0"/>
              <a:t>the agreed budget and </a:t>
            </a:r>
            <a:r>
              <a:rPr lang="en-US" dirty="0" smtClean="0"/>
              <a:t>timescale.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Notwithstanding the positive impacts of technology on most projects, there are various instances where IT projects failed. </a:t>
            </a:r>
            <a:r>
              <a:rPr lang="en-US" dirty="0" smtClean="0"/>
              <a:t> 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086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009" y="-505409"/>
            <a:ext cx="7704667" cy="1981200"/>
          </a:xfrm>
        </p:spPr>
        <p:txBody>
          <a:bodyPr/>
          <a:lstStyle/>
          <a:p>
            <a:pPr algn="ctr"/>
            <a:r>
              <a:rPr lang="en-US" dirty="0" smtClean="0"/>
              <a:t>Successful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363" y="1883016"/>
            <a:ext cx="6342742" cy="4840514"/>
          </a:xfrm>
          <a:solidFill>
            <a:srgbClr val="FFC000"/>
          </a:solidFill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</a:pPr>
            <a:r>
              <a:rPr lang="en-US" dirty="0" smtClean="0"/>
              <a:t>Census </a:t>
            </a:r>
            <a:r>
              <a:rPr lang="en-US" dirty="0"/>
              <a:t>Bureau is </a:t>
            </a:r>
            <a:r>
              <a:rPr lang="en-US" dirty="0" smtClean="0"/>
              <a:t>a successful Information </a:t>
            </a:r>
            <a:r>
              <a:rPr lang="en-US" dirty="0"/>
              <a:t>Technology </a:t>
            </a:r>
            <a:r>
              <a:rPr lang="en-US" dirty="0" smtClean="0"/>
              <a:t>project.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Census is a program for evaluations and experimentation of </a:t>
            </a:r>
            <a:r>
              <a:rPr lang="en-US" dirty="0" smtClean="0"/>
              <a:t>data.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The technology has helped in the searching, correlation, organizing, storing, and dissemination of the </a:t>
            </a:r>
            <a:r>
              <a:rPr lang="en-US" dirty="0" smtClean="0"/>
              <a:t>data.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 </a:t>
            </a:r>
            <a:r>
              <a:rPr lang="en-US" dirty="0"/>
              <a:t>Internal Revenue Service is another IT modernized successful project (</a:t>
            </a:r>
            <a:r>
              <a:rPr lang="en-US" dirty="0" err="1"/>
              <a:t>Radujković</a:t>
            </a:r>
            <a:r>
              <a:rPr lang="en-US" dirty="0"/>
              <a:t> &amp; </a:t>
            </a:r>
            <a:r>
              <a:rPr lang="en-US" dirty="0" err="1"/>
              <a:t>Sjekavica</a:t>
            </a:r>
            <a:r>
              <a:rPr lang="en-US" dirty="0"/>
              <a:t>, 2017). </a:t>
            </a: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/>
              <a:t>The program through the use of modern computerized software has facilitated the effective and efficient collection of taxes. </a:t>
            </a:r>
            <a:r>
              <a:rPr lang="en-US" dirty="0" smtClean="0"/>
              <a:t> </a:t>
            </a:r>
          </a:p>
          <a:p>
            <a:pPr marL="3240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30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009" y="-505409"/>
            <a:ext cx="7704667" cy="1981200"/>
          </a:xfrm>
        </p:spPr>
        <p:txBody>
          <a:bodyPr/>
          <a:lstStyle/>
          <a:p>
            <a:pPr algn="ctr"/>
            <a:r>
              <a:rPr lang="en-US" dirty="0" smtClean="0"/>
              <a:t>REASONS FOR SUCCESS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2017487"/>
            <a:ext cx="6342742" cy="446214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</a:pPr>
            <a:r>
              <a:rPr lang="en-US" dirty="0" smtClean="0"/>
              <a:t>The </a:t>
            </a:r>
            <a:r>
              <a:rPr lang="en-US" dirty="0"/>
              <a:t>success of </a:t>
            </a:r>
            <a:r>
              <a:rPr lang="en-US" dirty="0" smtClean="0"/>
              <a:t>the Census Bureau was based on open communication.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Success of the Census Bureau was also due to proper </a:t>
            </a:r>
            <a:r>
              <a:rPr lang="en-US" dirty="0"/>
              <a:t>focus in relation to quality, budget, and </a:t>
            </a:r>
            <a:r>
              <a:rPr lang="en-US" dirty="0" smtClean="0"/>
              <a:t>time (</a:t>
            </a:r>
            <a:r>
              <a:rPr lang="en-US" dirty="0" err="1" smtClean="0"/>
              <a:t>Heagney</a:t>
            </a:r>
            <a:r>
              <a:rPr lang="en-US" dirty="0" smtClean="0"/>
              <a:t>, 2016). 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C</a:t>
            </a:r>
            <a:r>
              <a:rPr lang="en-US" dirty="0" smtClean="0"/>
              <a:t>omprehensive </a:t>
            </a:r>
            <a:r>
              <a:rPr lang="en-US" dirty="0"/>
              <a:t>planning enabled the IRS project to realize its set </a:t>
            </a:r>
            <a:r>
              <a:rPr lang="en-US" dirty="0" smtClean="0"/>
              <a:t>objectives (</a:t>
            </a:r>
            <a:r>
              <a:rPr lang="en-US" dirty="0" err="1" smtClean="0"/>
              <a:t>Radujković</a:t>
            </a:r>
            <a:r>
              <a:rPr lang="en-US" dirty="0" smtClean="0"/>
              <a:t> </a:t>
            </a:r>
            <a:r>
              <a:rPr lang="en-US" dirty="0"/>
              <a:t>&amp; </a:t>
            </a:r>
            <a:r>
              <a:rPr lang="en-US" dirty="0" err="1" smtClean="0"/>
              <a:t>Sjekavica</a:t>
            </a:r>
            <a:r>
              <a:rPr lang="en-US" dirty="0" smtClean="0"/>
              <a:t> , 2017).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Strong project closure ensured the success of the IRS project </a:t>
            </a:r>
            <a:r>
              <a:rPr lang="en-US" dirty="0" smtClean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76255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009" y="-505409"/>
            <a:ext cx="7704667" cy="1981200"/>
          </a:xfrm>
        </p:spPr>
        <p:txBody>
          <a:bodyPr/>
          <a:lstStyle/>
          <a:p>
            <a:pPr algn="ctr"/>
            <a:r>
              <a:rPr lang="en-US" dirty="0" smtClean="0"/>
              <a:t>Failed PROJECTS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2017487"/>
            <a:ext cx="6342742" cy="4383313"/>
          </a:xfrm>
          <a:solidFill>
            <a:srgbClr val="FFC000"/>
          </a:solidFill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</a:pPr>
            <a:r>
              <a:rPr lang="en-US" dirty="0" smtClean="0"/>
              <a:t>Healthcare.gov </a:t>
            </a:r>
            <a:r>
              <a:rPr lang="en-US" dirty="0"/>
              <a:t>fiasco </a:t>
            </a:r>
            <a:r>
              <a:rPr lang="en-US" dirty="0" smtClean="0"/>
              <a:t>is a failed project.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Healthcare.gov fiasco </a:t>
            </a:r>
            <a:r>
              <a:rPr lang="en-US" dirty="0" smtClean="0"/>
              <a:t>was the </a:t>
            </a:r>
            <a:r>
              <a:rPr lang="en-US" dirty="0"/>
              <a:t>prime health insurance exchange </a:t>
            </a:r>
            <a:r>
              <a:rPr lang="en-US" dirty="0" smtClean="0"/>
              <a:t>project.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err="1"/>
              <a:t>Ariane</a:t>
            </a:r>
            <a:r>
              <a:rPr lang="en-US" dirty="0"/>
              <a:t> 5 launch is another IT project with failure </a:t>
            </a:r>
            <a:r>
              <a:rPr lang="en-US" dirty="0" smtClean="0"/>
              <a:t>records.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err="1"/>
              <a:t>Ariane</a:t>
            </a:r>
            <a:r>
              <a:rPr lang="en-US" dirty="0"/>
              <a:t> 5 </a:t>
            </a:r>
            <a:r>
              <a:rPr lang="en-US" dirty="0" smtClean="0"/>
              <a:t>was launched to </a:t>
            </a:r>
            <a:r>
              <a:rPr lang="en-US" dirty="0"/>
              <a:t>make Europe a better commercial space </a:t>
            </a:r>
            <a:r>
              <a:rPr lang="en-US" dirty="0" smtClean="0"/>
              <a:t>business</a:t>
            </a:r>
            <a:r>
              <a:rPr lang="en-US" dirty="0"/>
              <a:t> </a:t>
            </a:r>
            <a:r>
              <a:rPr lang="en-US" dirty="0" smtClean="0"/>
              <a:t>(Navarro</a:t>
            </a:r>
            <a:r>
              <a:rPr lang="en-US" dirty="0"/>
              <a:t>, </a:t>
            </a:r>
            <a:r>
              <a:rPr lang="en-US" dirty="0" err="1"/>
              <a:t>Cañete</a:t>
            </a:r>
            <a:r>
              <a:rPr lang="en-US" dirty="0"/>
              <a:t> &amp; </a:t>
            </a:r>
            <a:r>
              <a:rPr lang="en-US" dirty="0" err="1"/>
              <a:t>Cejudo</a:t>
            </a:r>
            <a:r>
              <a:rPr lang="en-US" dirty="0"/>
              <a:t>, 2020</a:t>
            </a:r>
            <a:r>
              <a:rPr lang="en-US" dirty="0" smtClean="0"/>
              <a:t>). </a:t>
            </a:r>
            <a:r>
              <a:rPr lang="en-US" dirty="0" smtClean="0"/>
              <a:t> </a:t>
            </a:r>
            <a:endParaRPr lang="en-US" dirty="0" smtClean="0"/>
          </a:p>
          <a:p>
            <a:pPr marL="3240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09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009" y="-505409"/>
            <a:ext cx="7704667" cy="1981200"/>
          </a:xfrm>
        </p:spPr>
        <p:txBody>
          <a:bodyPr/>
          <a:lstStyle/>
          <a:p>
            <a:pPr algn="ctr"/>
            <a:r>
              <a:rPr lang="en-US" dirty="0" smtClean="0"/>
              <a:t>REASONS FOR FAILURE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2017487"/>
            <a:ext cx="6342742" cy="446214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</a:pPr>
            <a:r>
              <a:rPr lang="en-US" dirty="0"/>
              <a:t>Healthcare.gov fiasco </a:t>
            </a:r>
            <a:r>
              <a:rPr lang="en-US" dirty="0" smtClean="0"/>
              <a:t>failed due to </a:t>
            </a:r>
            <a:r>
              <a:rPr lang="en-US" dirty="0"/>
              <a:t>botched custom code, inadequate assessment of inefficient technology, and poor project management standards. </a:t>
            </a: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err="1"/>
              <a:t>Ariane</a:t>
            </a:r>
            <a:r>
              <a:rPr lang="en-US" dirty="0"/>
              <a:t> 5 project failed due to incompetent management and communication </a:t>
            </a:r>
            <a:r>
              <a:rPr lang="en-US" dirty="0" smtClean="0"/>
              <a:t>breakdowns.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err="1"/>
              <a:t>Ariane</a:t>
            </a:r>
            <a:r>
              <a:rPr lang="en-US" dirty="0"/>
              <a:t> 5 </a:t>
            </a:r>
            <a:r>
              <a:rPr lang="en-US" dirty="0" smtClean="0"/>
              <a:t> failed due to incomprehensive </a:t>
            </a:r>
            <a:r>
              <a:rPr lang="en-US" dirty="0"/>
              <a:t>planning and misguided </a:t>
            </a:r>
            <a:r>
              <a:rPr lang="en-US" dirty="0" smtClean="0"/>
              <a:t>methodologies.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164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009" y="-505409"/>
            <a:ext cx="7704667" cy="2318443"/>
          </a:xfrm>
        </p:spPr>
        <p:txBody>
          <a:bodyPr>
            <a:normAutofit/>
          </a:bodyPr>
          <a:lstStyle/>
          <a:p>
            <a:pPr algn="ctr"/>
            <a:r>
              <a:rPr lang="en-US" sz="2400" dirty="0"/>
              <a:t>Potential changes in the actions that could have led to the failed project’s success 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2017487"/>
            <a:ext cx="6342742" cy="446214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</a:pPr>
            <a:r>
              <a:rPr lang="en-US" dirty="0" smtClean="0"/>
              <a:t>Comprehensive planning.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Upholding effective communication.</a:t>
            </a:r>
          </a:p>
          <a:p>
            <a:pPr lvl="1">
              <a:buFont typeface="Wingdings" pitchFamily="2" charset="2"/>
              <a:buChar char="§"/>
            </a:pPr>
            <a:endParaRPr lang="en-US" dirty="0" smtClean="0"/>
          </a:p>
          <a:p>
            <a:pPr lvl="1">
              <a:buFont typeface="Wingdings" pitchFamily="2" charset="2"/>
              <a:buChar char="§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5648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009" y="-505409"/>
            <a:ext cx="7704667" cy="1981200"/>
          </a:xfrm>
        </p:spPr>
        <p:txBody>
          <a:bodyPr/>
          <a:lstStyle/>
          <a:p>
            <a:pPr algn="ctr"/>
            <a:r>
              <a:rPr lang="en-US" dirty="0"/>
              <a:t>potential pitfalls that the </a:t>
            </a:r>
            <a:r>
              <a:rPr lang="en-US" dirty="0" smtClean="0"/>
              <a:t>PM </a:t>
            </a:r>
            <a:r>
              <a:rPr lang="en-US" dirty="0"/>
              <a:t>of the successful project avoided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2017487"/>
            <a:ext cx="6342742" cy="446214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</a:pPr>
            <a:r>
              <a:rPr lang="en-US" dirty="0"/>
              <a:t>A</a:t>
            </a:r>
            <a:r>
              <a:rPr lang="en-US" dirty="0" smtClean="0"/>
              <a:t>voided </a:t>
            </a:r>
            <a:r>
              <a:rPr lang="en-US" dirty="0"/>
              <a:t>communication breakdowns </a:t>
            </a: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Avoided poor </a:t>
            </a:r>
            <a:r>
              <a:rPr lang="en-US" dirty="0"/>
              <a:t>capacity </a:t>
            </a:r>
            <a:r>
              <a:rPr lang="en-US" dirty="0" smtClean="0"/>
              <a:t>planning,.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A</a:t>
            </a:r>
            <a:r>
              <a:rPr lang="en-US" dirty="0" smtClean="0"/>
              <a:t>bandoning </a:t>
            </a:r>
            <a:r>
              <a:rPr lang="en-US" dirty="0"/>
              <a:t>misaligned methodologies among their project </a:t>
            </a:r>
            <a:r>
              <a:rPr lang="en-US" dirty="0" smtClean="0"/>
              <a:t>teams.</a:t>
            </a:r>
          </a:p>
          <a:p>
            <a:pPr marL="3240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86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009" y="-505409"/>
            <a:ext cx="7704667" cy="1981200"/>
          </a:xfrm>
        </p:spPr>
        <p:txBody>
          <a:bodyPr/>
          <a:lstStyle/>
          <a:p>
            <a:pPr algn="ctr"/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2017487"/>
            <a:ext cx="7336972" cy="446214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</a:pPr>
            <a:r>
              <a:rPr lang="en-US" dirty="0" smtClean="0"/>
              <a:t>Many </a:t>
            </a:r>
            <a:r>
              <a:rPr lang="en-US" dirty="0"/>
              <a:t>projects have thrived </a:t>
            </a:r>
            <a:r>
              <a:rPr lang="en-US" dirty="0" smtClean="0"/>
              <a:t>due to technological advancements.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Incorporation of comprehensive planning, open communication, proper risk management, and technological insight </a:t>
            </a:r>
            <a:r>
              <a:rPr lang="en-US" dirty="0" smtClean="0"/>
              <a:t>enhance success of projects.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Project managers should therefore use incorporate effective strategies throughout the project for effective performance and success of projects</a:t>
            </a:r>
            <a:r>
              <a:rPr lang="en-US" dirty="0" smtClean="0"/>
              <a:t>.</a:t>
            </a:r>
            <a:r>
              <a:rPr lang="en-US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311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009" y="-505409"/>
            <a:ext cx="7704667" cy="1981200"/>
          </a:xfrm>
        </p:spPr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2017487"/>
            <a:ext cx="10505840" cy="446214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1600" dirty="0"/>
          </a:p>
          <a:p>
            <a:r>
              <a:rPr lang="en-US" dirty="0" err="1"/>
              <a:t>Demirkesen</a:t>
            </a:r>
            <a:r>
              <a:rPr lang="en-US" dirty="0"/>
              <a:t>, S., &amp; </a:t>
            </a:r>
            <a:r>
              <a:rPr lang="en-US" dirty="0" err="1"/>
              <a:t>Ozorhon</a:t>
            </a:r>
            <a:r>
              <a:rPr lang="en-US" dirty="0"/>
              <a:t>, B. (2017). Impact of integration management on construction project management performance. </a:t>
            </a:r>
            <a:r>
              <a:rPr lang="en-US" i="1" dirty="0"/>
              <a:t>International Journal of Project Management</a:t>
            </a:r>
            <a:r>
              <a:rPr lang="en-US" dirty="0"/>
              <a:t>, </a:t>
            </a:r>
            <a:r>
              <a:rPr lang="en-US" i="1" dirty="0"/>
              <a:t>35</a:t>
            </a:r>
            <a:r>
              <a:rPr lang="en-US" dirty="0"/>
              <a:t>(8), 1639-1654.</a:t>
            </a:r>
            <a:endParaRPr lang="en-GB" sz="1600" dirty="0"/>
          </a:p>
          <a:p>
            <a:r>
              <a:rPr lang="en-US" dirty="0" err="1"/>
              <a:t>Heagney</a:t>
            </a:r>
            <a:r>
              <a:rPr lang="en-US" dirty="0"/>
              <a:t>, J. (2016). </a:t>
            </a:r>
            <a:r>
              <a:rPr lang="en-US" i="1" dirty="0"/>
              <a:t>Fundamentals of project management</a:t>
            </a:r>
            <a:r>
              <a:rPr lang="en-US" dirty="0"/>
              <a:t>. Amazon.</a:t>
            </a:r>
            <a:endParaRPr lang="en-GB" sz="1600" dirty="0"/>
          </a:p>
          <a:p>
            <a:r>
              <a:rPr lang="en-US" dirty="0"/>
              <a:t>Navarro, F., </a:t>
            </a:r>
            <a:r>
              <a:rPr lang="en-US" dirty="0" err="1"/>
              <a:t>Cañete</a:t>
            </a:r>
            <a:r>
              <a:rPr lang="en-US" dirty="0"/>
              <a:t>, J. A., &amp; </a:t>
            </a:r>
            <a:r>
              <a:rPr lang="en-US" dirty="0" err="1"/>
              <a:t>Cejudo</a:t>
            </a:r>
            <a:r>
              <a:rPr lang="en-US" dirty="0"/>
              <a:t>, E. (2020). Failed Projects. Initiatives that Did Not Receive Funding from the LEADER. </a:t>
            </a:r>
            <a:r>
              <a:rPr lang="en-US" i="1" dirty="0" err="1"/>
              <a:t>Neoendogenous</a:t>
            </a:r>
            <a:r>
              <a:rPr lang="en-US" i="1" dirty="0"/>
              <a:t> Development in European Rural Areas: Results and Lessons</a:t>
            </a:r>
            <a:r>
              <a:rPr lang="en-US" dirty="0"/>
              <a:t>, 283.</a:t>
            </a:r>
            <a:endParaRPr lang="en-GB" sz="1600" dirty="0"/>
          </a:p>
          <a:p>
            <a:r>
              <a:rPr lang="en-US" dirty="0" err="1"/>
              <a:t>Radujković</a:t>
            </a:r>
            <a:r>
              <a:rPr lang="en-US" dirty="0"/>
              <a:t>, M., &amp; </a:t>
            </a:r>
            <a:r>
              <a:rPr lang="en-US" dirty="0" err="1"/>
              <a:t>Sjekavica</a:t>
            </a:r>
            <a:r>
              <a:rPr lang="en-US" dirty="0"/>
              <a:t>, M. (2017). Project management success factors. </a:t>
            </a:r>
            <a:r>
              <a:rPr lang="en-US" i="1" dirty="0" err="1"/>
              <a:t>Procedia</a:t>
            </a:r>
            <a:r>
              <a:rPr lang="en-US" i="1" dirty="0"/>
              <a:t> Engineering</a:t>
            </a:r>
            <a:r>
              <a:rPr lang="en-US" dirty="0"/>
              <a:t>, </a:t>
            </a:r>
            <a:r>
              <a:rPr lang="en-US" i="1" dirty="0"/>
              <a:t>196</a:t>
            </a:r>
            <a:r>
              <a:rPr lang="en-US" dirty="0"/>
              <a:t>, 607-615.</a:t>
            </a:r>
            <a:endParaRPr lang="en-GB" sz="1600" dirty="0"/>
          </a:p>
          <a:p>
            <a:pPr marL="3240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127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526</Words>
  <Application>Microsoft Office PowerPoint</Application>
  <PresentationFormat>Custom</PresentationFormat>
  <Paragraphs>54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Dividend</vt:lpstr>
      <vt:lpstr>IT Project Management </vt:lpstr>
      <vt:lpstr>INTRODUCTION </vt:lpstr>
      <vt:lpstr>Successful Projects</vt:lpstr>
      <vt:lpstr>REASONS FOR SUCCESS</vt:lpstr>
      <vt:lpstr>Failed PROJECTS </vt:lpstr>
      <vt:lpstr>REASONS FOR FAILURE </vt:lpstr>
      <vt:lpstr>Potential changes in the actions that could have led to the failed project’s success </vt:lpstr>
      <vt:lpstr>potential pitfalls that the PM of the successful project avoided</vt:lpstr>
      <vt:lpstr>Conclusion 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Principles of Marketing</dc:title>
  <dc:creator>Ryan Langan</dc:creator>
  <cp:lastModifiedBy>Terry</cp:lastModifiedBy>
  <cp:revision>165</cp:revision>
  <dcterms:created xsi:type="dcterms:W3CDTF">2020-05-14T23:31:58Z</dcterms:created>
  <dcterms:modified xsi:type="dcterms:W3CDTF">2020-08-31T01:07:48Z</dcterms:modified>
</cp:coreProperties>
</file>